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1" r:id="rId3"/>
    <p:sldId id="256" r:id="rId4"/>
    <p:sldId id="257" r:id="rId5"/>
    <p:sldId id="259" r:id="rId6"/>
    <p:sldId id="260" r:id="rId7"/>
    <p:sldId id="263" r:id="rId8"/>
    <p:sldId id="266" r:id="rId9"/>
    <p:sldId id="267" r:id="rId10"/>
    <p:sldId id="272" r:id="rId11"/>
    <p:sldId id="274" r:id="rId12"/>
    <p:sldId id="27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4660"/>
  </p:normalViewPr>
  <p:slideViewPr>
    <p:cSldViewPr snapToGrid="0">
      <p:cViewPr varScale="1">
        <p:scale>
          <a:sx n="49" d="100"/>
          <a:sy n="49" d="100"/>
        </p:scale>
        <p:origin x="703"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3557B37C-35AC-480E-B3F1-1C4F0DB6B737}" type="datetimeFigureOut">
              <a:rPr lang="en-US" smtClean="0"/>
              <a:t>10/20/2018</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82EB3F45-06EF-457C-8FB4-E80EB48B3666}"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56558709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57B37C-35AC-480E-B3F1-1C4F0DB6B737}"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B3F45-06EF-457C-8FB4-E80EB48B3666}" type="slidenum">
              <a:rPr lang="en-US" smtClean="0"/>
              <a:t>‹#›</a:t>
            </a:fld>
            <a:endParaRPr lang="en-US"/>
          </a:p>
        </p:txBody>
      </p:sp>
    </p:spTree>
    <p:extLst>
      <p:ext uri="{BB962C8B-B14F-4D97-AF65-F5344CB8AC3E}">
        <p14:creationId xmlns:p14="http://schemas.microsoft.com/office/powerpoint/2010/main" val="3830593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57B37C-35AC-480E-B3F1-1C4F0DB6B737}"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B3F45-06EF-457C-8FB4-E80EB48B3666}" type="slidenum">
              <a:rPr lang="en-US" smtClean="0"/>
              <a:t>‹#›</a:t>
            </a:fld>
            <a:endParaRPr lang="en-US"/>
          </a:p>
        </p:txBody>
      </p:sp>
    </p:spTree>
    <p:extLst>
      <p:ext uri="{BB962C8B-B14F-4D97-AF65-F5344CB8AC3E}">
        <p14:creationId xmlns:p14="http://schemas.microsoft.com/office/powerpoint/2010/main" val="209719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57B37C-35AC-480E-B3F1-1C4F0DB6B737}"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B3F45-06EF-457C-8FB4-E80EB48B3666}" type="slidenum">
              <a:rPr lang="en-US" smtClean="0"/>
              <a:t>‹#›</a:t>
            </a:fld>
            <a:endParaRPr lang="en-US"/>
          </a:p>
        </p:txBody>
      </p:sp>
    </p:spTree>
    <p:extLst>
      <p:ext uri="{BB962C8B-B14F-4D97-AF65-F5344CB8AC3E}">
        <p14:creationId xmlns:p14="http://schemas.microsoft.com/office/powerpoint/2010/main" val="3342427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3557B37C-35AC-480E-B3F1-1C4F0DB6B737}" type="datetimeFigureOut">
              <a:rPr lang="en-US" smtClean="0"/>
              <a:t>10/20/2018</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82EB3F45-06EF-457C-8FB4-E80EB48B3666}"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63322541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57B37C-35AC-480E-B3F1-1C4F0DB6B737}"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B3F45-06EF-457C-8FB4-E80EB48B3666}" type="slidenum">
              <a:rPr lang="en-US" smtClean="0"/>
              <a:t>‹#›</a:t>
            </a:fld>
            <a:endParaRPr lang="en-US"/>
          </a:p>
        </p:txBody>
      </p:sp>
    </p:spTree>
    <p:extLst>
      <p:ext uri="{BB962C8B-B14F-4D97-AF65-F5344CB8AC3E}">
        <p14:creationId xmlns:p14="http://schemas.microsoft.com/office/powerpoint/2010/main" val="1992931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57B37C-35AC-480E-B3F1-1C4F0DB6B737}"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EB3F45-06EF-457C-8FB4-E80EB48B3666}" type="slidenum">
              <a:rPr lang="en-US" smtClean="0"/>
              <a:t>‹#›</a:t>
            </a:fld>
            <a:endParaRPr lang="en-US"/>
          </a:p>
        </p:txBody>
      </p:sp>
    </p:spTree>
    <p:extLst>
      <p:ext uri="{BB962C8B-B14F-4D97-AF65-F5344CB8AC3E}">
        <p14:creationId xmlns:p14="http://schemas.microsoft.com/office/powerpoint/2010/main" val="1871975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557B37C-35AC-480E-B3F1-1C4F0DB6B737}"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EB3F45-06EF-457C-8FB4-E80EB48B3666}" type="slidenum">
              <a:rPr lang="en-US" smtClean="0"/>
              <a:t>‹#›</a:t>
            </a:fld>
            <a:endParaRPr lang="en-US"/>
          </a:p>
        </p:txBody>
      </p:sp>
    </p:spTree>
    <p:extLst>
      <p:ext uri="{BB962C8B-B14F-4D97-AF65-F5344CB8AC3E}">
        <p14:creationId xmlns:p14="http://schemas.microsoft.com/office/powerpoint/2010/main" val="137907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57B37C-35AC-480E-B3F1-1C4F0DB6B737}"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EB3F45-06EF-457C-8FB4-E80EB48B3666}" type="slidenum">
              <a:rPr lang="en-US" smtClean="0"/>
              <a:t>‹#›</a:t>
            </a:fld>
            <a:endParaRPr lang="en-US"/>
          </a:p>
        </p:txBody>
      </p:sp>
    </p:spTree>
    <p:extLst>
      <p:ext uri="{BB962C8B-B14F-4D97-AF65-F5344CB8AC3E}">
        <p14:creationId xmlns:p14="http://schemas.microsoft.com/office/powerpoint/2010/main" val="985027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557B37C-35AC-480E-B3F1-1C4F0DB6B737}" type="datetimeFigureOut">
              <a:rPr lang="en-US" smtClean="0"/>
              <a:t>10/20/2018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2EB3F45-06EF-457C-8FB4-E80EB48B3666}"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0797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557B37C-35AC-480E-B3F1-1C4F0DB6B737}" type="datetimeFigureOut">
              <a:rPr lang="en-US" smtClean="0"/>
              <a:t>10/20/2018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2EB3F45-06EF-457C-8FB4-E80EB48B3666}"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9182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3557B37C-35AC-480E-B3F1-1C4F0DB6B737}" type="datetimeFigureOut">
              <a:rPr lang="en-US" smtClean="0"/>
              <a:t>10/20/2018</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82EB3F45-06EF-457C-8FB4-E80EB48B3666}"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13620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v13kTeAHY4c"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WARM-UP:</a:t>
            </a:r>
            <a:br>
              <a:rPr lang="en-US" dirty="0" smtClean="0"/>
            </a:br>
            <a:r>
              <a:rPr lang="en-US" dirty="0" smtClean="0"/>
              <a:t/>
            </a:r>
            <a:br>
              <a:rPr lang="en-US" dirty="0" smtClean="0"/>
            </a:br>
            <a:r>
              <a:rPr lang="en-US" dirty="0" smtClean="0"/>
              <a:t>Determine the equation of the line that passes through the points (3,15) and (8,35)</a:t>
            </a:r>
            <a:endParaRPr lang="en-US" dirty="0"/>
          </a:p>
        </p:txBody>
      </p:sp>
    </p:spTree>
    <p:extLst>
      <p:ext uri="{BB962C8B-B14F-4D97-AF65-F5344CB8AC3E}">
        <p14:creationId xmlns:p14="http://schemas.microsoft.com/office/powerpoint/2010/main" val="3115421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US doing to help?</a:t>
            </a:r>
            <a:endParaRPr lang="en-US" dirty="0"/>
          </a:p>
        </p:txBody>
      </p:sp>
      <p:sp>
        <p:nvSpPr>
          <p:cNvPr id="3" name="Content Placeholder 2"/>
          <p:cNvSpPr>
            <a:spLocks noGrp="1"/>
          </p:cNvSpPr>
          <p:nvPr>
            <p:ph idx="1"/>
          </p:nvPr>
        </p:nvSpPr>
        <p:spPr/>
        <p:txBody>
          <a:bodyPr/>
          <a:lstStyle/>
          <a:p>
            <a:r>
              <a:rPr lang="en-US" dirty="0"/>
              <a:t>https://www.youtube.com/watch?v=SCl6s68_sGY</a:t>
            </a:r>
          </a:p>
        </p:txBody>
      </p:sp>
    </p:spTree>
    <p:extLst>
      <p:ext uri="{BB962C8B-B14F-4D97-AF65-F5344CB8AC3E}">
        <p14:creationId xmlns:p14="http://schemas.microsoft.com/office/powerpoint/2010/main" val="3263839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685800"/>
            <a:ext cx="10055525" cy="1485900"/>
          </a:xfrm>
        </p:spPr>
        <p:txBody>
          <a:bodyPr/>
          <a:lstStyle/>
          <a:p>
            <a:r>
              <a:rPr lang="en-US" dirty="0" smtClean="0"/>
              <a:t>Does this global crisis really affect people in Seattle?</a:t>
            </a:r>
            <a:endParaRPr lang="en-US" dirty="0"/>
          </a:p>
        </p:txBody>
      </p:sp>
      <p:sp>
        <p:nvSpPr>
          <p:cNvPr id="3" name="Content Placeholder 2"/>
          <p:cNvSpPr>
            <a:spLocks noGrp="1"/>
          </p:cNvSpPr>
          <p:nvPr>
            <p:ph idx="1"/>
          </p:nvPr>
        </p:nvSpPr>
        <p:spPr/>
        <p:txBody>
          <a:bodyPr/>
          <a:lstStyle/>
          <a:p>
            <a:r>
              <a:rPr lang="en-US" dirty="0"/>
              <a:t>https://www.youtube.com/watch?v=GaSjTFpXVg8</a:t>
            </a:r>
          </a:p>
        </p:txBody>
      </p:sp>
    </p:spTree>
    <p:extLst>
      <p:ext uri="{BB962C8B-B14F-4D97-AF65-F5344CB8AC3E}">
        <p14:creationId xmlns:p14="http://schemas.microsoft.com/office/powerpoint/2010/main" val="3955423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21256"/>
            <a:ext cx="9601200" cy="1485900"/>
          </a:xfrm>
        </p:spPr>
        <p:txBody>
          <a:bodyPr/>
          <a:lstStyle/>
          <a:p>
            <a:r>
              <a:rPr lang="en-US" dirty="0" smtClean="0"/>
              <a:t>What can you do to help?</a:t>
            </a:r>
            <a:endParaRPr lang="en-US" dirty="0"/>
          </a:p>
        </p:txBody>
      </p:sp>
      <p:sp>
        <p:nvSpPr>
          <p:cNvPr id="3" name="Content Placeholder 2"/>
          <p:cNvSpPr>
            <a:spLocks noGrp="1"/>
          </p:cNvSpPr>
          <p:nvPr>
            <p:ph idx="1"/>
          </p:nvPr>
        </p:nvSpPr>
        <p:spPr>
          <a:xfrm>
            <a:off x="1206813" y="1046975"/>
            <a:ext cx="9601200" cy="4732502"/>
          </a:xfrm>
        </p:spPr>
        <p:txBody>
          <a:bodyPr>
            <a:noAutofit/>
          </a:bodyPr>
          <a:lstStyle/>
          <a:p>
            <a:pPr marL="0" indent="0">
              <a:buNone/>
            </a:pPr>
            <a:r>
              <a:rPr lang="en-US" sz="6000" dirty="0"/>
              <a:t>Be considerate and tolerant</a:t>
            </a:r>
          </a:p>
          <a:p>
            <a:pPr marL="0" indent="0">
              <a:buNone/>
            </a:pPr>
            <a:endParaRPr lang="en-US" sz="2800" dirty="0"/>
          </a:p>
          <a:p>
            <a:pPr marL="0" indent="0">
              <a:buNone/>
            </a:pPr>
            <a:r>
              <a:rPr lang="en-US" sz="6000" dirty="0" smtClean="0"/>
              <a:t>Donate to the refugee center in </a:t>
            </a:r>
            <a:r>
              <a:rPr lang="en-US" sz="6000" smtClean="0"/>
              <a:t>Seattle by this Friday!</a:t>
            </a:r>
            <a:endParaRPr lang="en-US" sz="6000" dirty="0" smtClean="0"/>
          </a:p>
          <a:p>
            <a:pPr marL="0" indent="0">
              <a:buNone/>
            </a:pPr>
            <a:endParaRPr lang="en-US" sz="6000" dirty="0"/>
          </a:p>
        </p:txBody>
      </p:sp>
    </p:spTree>
    <p:extLst>
      <p:ext uri="{BB962C8B-B14F-4D97-AF65-F5344CB8AC3E}">
        <p14:creationId xmlns:p14="http://schemas.microsoft.com/office/powerpoint/2010/main" val="3671962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Why should I care about finding the equation of a line given two points?</a:t>
            </a:r>
            <a:endParaRPr lang="en-US" sz="9600" dirty="0"/>
          </a:p>
        </p:txBody>
      </p:sp>
    </p:spTree>
    <p:extLst>
      <p:ext uri="{BB962C8B-B14F-4D97-AF65-F5344CB8AC3E}">
        <p14:creationId xmlns:p14="http://schemas.microsoft.com/office/powerpoint/2010/main" val="2229697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Global Awareness</a:t>
            </a:r>
            <a:br>
              <a:rPr lang="en-US" dirty="0" smtClean="0"/>
            </a:br>
            <a:r>
              <a:rPr lang="en-US" sz="4000" dirty="0" smtClean="0"/>
              <a:t>Using Linear Models to investigate the world</a:t>
            </a:r>
            <a:endParaRPr lang="en-US" sz="4000" dirty="0"/>
          </a:p>
        </p:txBody>
      </p:sp>
    </p:spTree>
    <p:extLst>
      <p:ext uri="{BB962C8B-B14F-4D97-AF65-F5344CB8AC3E}">
        <p14:creationId xmlns:p14="http://schemas.microsoft.com/office/powerpoint/2010/main" val="3640286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1771291" y="86264"/>
            <a:ext cx="9287772" cy="5198854"/>
          </a:xfrm>
          <a:prstGeom prst="rect">
            <a:avLst/>
          </a:prstGeom>
        </p:spPr>
      </p:pic>
      <p:sp>
        <p:nvSpPr>
          <p:cNvPr id="5" name="TextBox 4"/>
          <p:cNvSpPr txBox="1"/>
          <p:nvPr/>
        </p:nvSpPr>
        <p:spPr>
          <a:xfrm>
            <a:off x="1173192" y="5474898"/>
            <a:ext cx="10604740" cy="1077218"/>
          </a:xfrm>
          <a:prstGeom prst="rect">
            <a:avLst/>
          </a:prstGeom>
          <a:noFill/>
        </p:spPr>
        <p:txBody>
          <a:bodyPr wrap="square" rtlCol="0">
            <a:spAutoFit/>
          </a:bodyPr>
          <a:lstStyle/>
          <a:p>
            <a:r>
              <a:rPr lang="en-US" dirty="0" smtClean="0"/>
              <a:t>Your home has just been destroyed and you and your family must flee immediately.  You have five minutes to pack and know that you will have to carry the items almost 300 miles through the desert to reach safety.  You will live there indefinitely.  </a:t>
            </a:r>
            <a:r>
              <a:rPr lang="en-US" sz="2800" b="1" dirty="0" smtClean="0"/>
              <a:t>What would you take?</a:t>
            </a:r>
            <a:endParaRPr lang="en-US" sz="2800" b="1" dirty="0"/>
          </a:p>
        </p:txBody>
      </p:sp>
    </p:spTree>
    <p:extLst>
      <p:ext uri="{BB962C8B-B14F-4D97-AF65-F5344CB8AC3E}">
        <p14:creationId xmlns:p14="http://schemas.microsoft.com/office/powerpoint/2010/main" val="768873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685799"/>
            <a:ext cx="10521351" cy="5991045"/>
          </a:xfrm>
        </p:spPr>
        <p:txBody>
          <a:bodyPr>
            <a:normAutofit/>
          </a:bodyPr>
          <a:lstStyle/>
          <a:p>
            <a:r>
              <a:rPr lang="en-US" dirty="0"/>
              <a:t/>
            </a:r>
            <a:br>
              <a:rPr lang="en-US" dirty="0"/>
            </a:br>
            <a:endParaRPr lang="en-US" dirty="0"/>
          </a:p>
        </p:txBody>
      </p:sp>
      <p:pic>
        <p:nvPicPr>
          <p:cNvPr id="3" name="Picture 2"/>
          <p:cNvPicPr/>
          <p:nvPr/>
        </p:nvPicPr>
        <p:blipFill>
          <a:blip r:embed="rId2"/>
          <a:stretch>
            <a:fillRect/>
          </a:stretch>
        </p:blipFill>
        <p:spPr>
          <a:xfrm>
            <a:off x="1040921" y="241540"/>
            <a:ext cx="10972800" cy="6487064"/>
          </a:xfrm>
          <a:prstGeom prst="rect">
            <a:avLst/>
          </a:prstGeom>
        </p:spPr>
      </p:pic>
    </p:spTree>
    <p:extLst>
      <p:ext uri="{BB962C8B-B14F-4D97-AF65-F5344CB8AC3E}">
        <p14:creationId xmlns:p14="http://schemas.microsoft.com/office/powerpoint/2010/main" val="161164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685799"/>
            <a:ext cx="10498347" cy="5818517"/>
          </a:xfrm>
        </p:spPr>
        <p:txBody>
          <a:bodyPr>
            <a:normAutofit fontScale="90000"/>
          </a:bodyPr>
          <a:lstStyle/>
          <a:p>
            <a:pPr algn="ctr"/>
            <a:r>
              <a:rPr lang="en-US" b="1" i="1" dirty="0" smtClean="0"/>
              <a:t>              The Syrian Refugee Crisis</a:t>
            </a:r>
            <a:br>
              <a:rPr lang="en-US" b="1" i="1" dirty="0" smtClean="0"/>
            </a:br>
            <a:r>
              <a:rPr lang="en-US" sz="3100" u="sng" dirty="0">
                <a:hlinkClick r:id="rId2"/>
              </a:rPr>
              <a:t>https://www.youtube.com/watch?v=v13kTeAHY4c</a:t>
            </a:r>
            <a:r>
              <a:rPr lang="en-US" sz="3100" dirty="0"/>
              <a:t>​</a:t>
            </a:r>
            <a:r>
              <a:rPr lang="en-US" b="1" i="1" dirty="0" smtClean="0"/>
              <a:t/>
            </a:r>
            <a:br>
              <a:rPr lang="en-US" b="1" i="1" dirty="0" smtClean="0"/>
            </a:br>
            <a:r>
              <a:rPr lang="en-US" dirty="0"/>
              <a:t/>
            </a:r>
            <a:br>
              <a:rPr lang="en-US" dirty="0"/>
            </a:br>
            <a:r>
              <a:rPr lang="en-US" sz="3600" dirty="0" smtClean="0">
                <a:solidFill>
                  <a:schemeClr val="accent2">
                    <a:lumMod val="75000"/>
                  </a:schemeClr>
                </a:solidFill>
              </a:rPr>
              <a:t>Where in the world is Syria?</a:t>
            </a:r>
            <a:r>
              <a:rPr lang="en-US" sz="3600" dirty="0" smtClean="0"/>
              <a:t/>
            </a:r>
            <a:br>
              <a:rPr lang="en-US" sz="3600" dirty="0" smtClean="0"/>
            </a:br>
            <a:r>
              <a:rPr lang="en-US" sz="3600" dirty="0" smtClean="0"/>
              <a:t/>
            </a:r>
            <a:br>
              <a:rPr lang="en-US" sz="3600" dirty="0" smtClean="0"/>
            </a:br>
            <a:r>
              <a:rPr lang="en-US" sz="3600" dirty="0" smtClean="0"/>
              <a:t>                            </a:t>
            </a:r>
            <a:r>
              <a:rPr lang="en-US" sz="3600" dirty="0" smtClean="0">
                <a:solidFill>
                  <a:schemeClr val="accent6">
                    <a:lumMod val="75000"/>
                  </a:schemeClr>
                </a:solidFill>
              </a:rPr>
              <a:t>Why are so many people leaving?</a:t>
            </a:r>
            <a:br>
              <a:rPr lang="en-US" sz="3600" dirty="0" smtClean="0">
                <a:solidFill>
                  <a:schemeClr val="accent6">
                    <a:lumMod val="75000"/>
                  </a:schemeClr>
                </a:solidFill>
              </a:rPr>
            </a:br>
            <a:r>
              <a:rPr lang="en-US" sz="3600" dirty="0" smtClean="0">
                <a:solidFill>
                  <a:srgbClr val="7030A0"/>
                </a:solidFill>
              </a:rPr>
              <a:t>Where are they going?</a:t>
            </a:r>
            <a:r>
              <a:rPr lang="en-US" sz="3600" dirty="0" smtClean="0"/>
              <a:t/>
            </a:r>
            <a:br>
              <a:rPr lang="en-US" sz="3600" dirty="0" smtClean="0"/>
            </a:br>
            <a:r>
              <a:rPr lang="en-US" sz="3600" dirty="0" smtClean="0"/>
              <a:t/>
            </a:r>
            <a:br>
              <a:rPr lang="en-US" sz="3600" dirty="0" smtClean="0"/>
            </a:br>
            <a:r>
              <a:rPr lang="en-US" sz="3600" dirty="0" smtClean="0"/>
              <a:t>                                   </a:t>
            </a:r>
            <a:r>
              <a:rPr lang="en-US" sz="3600" dirty="0" smtClean="0">
                <a:solidFill>
                  <a:schemeClr val="tx2">
                    <a:lumMod val="75000"/>
                    <a:lumOff val="25000"/>
                  </a:schemeClr>
                </a:solidFill>
              </a:rPr>
              <a:t>How does this impact Turkey…..and us?</a:t>
            </a:r>
            <a:br>
              <a:rPr lang="en-US" sz="3600" dirty="0" smtClean="0">
                <a:solidFill>
                  <a:schemeClr val="tx2">
                    <a:lumMod val="75000"/>
                    <a:lumOff val="25000"/>
                  </a:schemeClr>
                </a:solidFill>
              </a:rPr>
            </a:br>
            <a:r>
              <a:rPr lang="en-US" sz="3600" dirty="0" smtClean="0">
                <a:solidFill>
                  <a:schemeClr val="accent6">
                    <a:lumMod val="50000"/>
                  </a:schemeClr>
                </a:solidFill>
              </a:rPr>
              <a:t>How does math help us understand this problem?</a:t>
            </a:r>
            <a:r>
              <a:rPr lang="en-US" sz="3600" dirty="0">
                <a:solidFill>
                  <a:schemeClr val="accent6">
                    <a:lumMod val="50000"/>
                  </a:schemeClr>
                </a:solidFill>
              </a:rPr>
              <a:t/>
            </a:r>
            <a:br>
              <a:rPr lang="en-US" sz="3600" dirty="0">
                <a:solidFill>
                  <a:schemeClr val="accent6">
                    <a:lumMod val="50000"/>
                  </a:schemeClr>
                </a:solidFill>
              </a:rPr>
            </a:br>
            <a:r>
              <a:rPr lang="en-US" sz="3600" dirty="0" smtClean="0"/>
              <a:t>                 </a:t>
            </a:r>
            <a:br>
              <a:rPr lang="en-US" sz="3600" dirty="0" smtClean="0"/>
            </a:br>
            <a:r>
              <a:rPr lang="en-US" sz="3600" dirty="0" smtClean="0"/>
              <a:t>        </a:t>
            </a:r>
            <a:br>
              <a:rPr lang="en-US" sz="3600" dirty="0" smtClean="0"/>
            </a:br>
            <a:r>
              <a:rPr lang="en-US" sz="3600" dirty="0" smtClean="0"/>
              <a:t>                                                What can we do to help?</a:t>
            </a:r>
            <a:endParaRPr lang="en-US" sz="3600" dirty="0"/>
          </a:p>
        </p:txBody>
      </p:sp>
    </p:spTree>
    <p:extLst>
      <p:ext uri="{BB962C8B-B14F-4D97-AF65-F5344CB8AC3E}">
        <p14:creationId xmlns:p14="http://schemas.microsoft.com/office/powerpoint/2010/main" val="1447611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p of the middle east and europ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9751" y="84573"/>
            <a:ext cx="9420045" cy="67274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59790" y="5262114"/>
            <a:ext cx="6872376" cy="707886"/>
          </a:xfrm>
          <a:prstGeom prst="rect">
            <a:avLst/>
          </a:prstGeom>
        </p:spPr>
        <p:txBody>
          <a:bodyPr wrap="square">
            <a:spAutoFit/>
          </a:bodyPr>
          <a:lstStyle/>
          <a:p>
            <a:r>
              <a:rPr lang="en-US" sz="4000" b="1" dirty="0" smtClean="0"/>
              <a:t>Where in the world is Syria?</a:t>
            </a:r>
            <a:endParaRPr lang="en-US" sz="4000" b="1" dirty="0"/>
          </a:p>
        </p:txBody>
      </p:sp>
    </p:spTree>
    <p:extLst>
      <p:ext uri="{BB962C8B-B14F-4D97-AF65-F5344CB8AC3E}">
        <p14:creationId xmlns:p14="http://schemas.microsoft.com/office/powerpoint/2010/main" val="3892742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How does math help us understand the problem</a:t>
            </a:r>
            <a:r>
              <a:rPr lang="en-US" sz="3600" dirty="0"/>
              <a:t>? </a:t>
            </a:r>
            <a:br>
              <a:rPr lang="en-US" sz="3600" dirty="0"/>
            </a:br>
            <a:r>
              <a:rPr lang="en-US" sz="3200" dirty="0">
                <a:solidFill>
                  <a:schemeClr val="accent6">
                    <a:lumMod val="50000"/>
                  </a:schemeClr>
                </a:solidFill>
              </a:rPr>
              <a:t>http://www.unhcr.org/en-us/figures-at-a-glance.html</a:t>
            </a:r>
            <a:r>
              <a:rPr lang="en-US" sz="3600" dirty="0"/>
              <a:t/>
            </a:r>
            <a:br>
              <a:rPr lang="en-US" sz="3600" dirty="0"/>
            </a:br>
            <a:r>
              <a:rPr lang="en-US" sz="3600" dirty="0"/>
              <a:t/>
            </a:r>
            <a:br>
              <a:rPr lang="en-US" sz="3600" dirty="0"/>
            </a:br>
            <a:r>
              <a:rPr lang="en-US" sz="3600" dirty="0" smtClean="0"/>
              <a:t>How might the numbers help Turkey make future decisions?  </a:t>
            </a:r>
            <a:endParaRPr lang="en-US" sz="3600" dirty="0"/>
          </a:p>
        </p:txBody>
      </p:sp>
      <p:sp>
        <p:nvSpPr>
          <p:cNvPr id="4" name="TextBox 3"/>
          <p:cNvSpPr txBox="1"/>
          <p:nvPr/>
        </p:nvSpPr>
        <p:spPr>
          <a:xfrm>
            <a:off x="3651849" y="3582838"/>
            <a:ext cx="8793193" cy="3447098"/>
          </a:xfrm>
          <a:prstGeom prst="rect">
            <a:avLst/>
          </a:prstGeom>
          <a:noFill/>
        </p:spPr>
        <p:txBody>
          <a:bodyPr wrap="square" rtlCol="0">
            <a:spAutoFit/>
          </a:bodyPr>
          <a:lstStyle/>
          <a:p>
            <a:r>
              <a:rPr lang="en-US" sz="4000" dirty="0">
                <a:solidFill>
                  <a:srgbClr val="FF0000"/>
                </a:solidFill>
              </a:rPr>
              <a:t>“Given the number of Syrian refugees who have entered Turkey each month for the past </a:t>
            </a:r>
            <a:r>
              <a:rPr lang="en-US" sz="4000" dirty="0" smtClean="0">
                <a:solidFill>
                  <a:srgbClr val="FF0000"/>
                </a:solidFill>
              </a:rPr>
              <a:t>11 </a:t>
            </a:r>
            <a:r>
              <a:rPr lang="en-US" sz="4000" dirty="0">
                <a:solidFill>
                  <a:srgbClr val="FF0000"/>
                </a:solidFill>
              </a:rPr>
              <a:t>months, how many refugees can Turkey expect to support by the end of 2017?”</a:t>
            </a:r>
          </a:p>
          <a:p>
            <a:endParaRPr lang="en-US" dirty="0"/>
          </a:p>
        </p:txBody>
      </p:sp>
    </p:spTree>
    <p:extLst>
      <p:ext uri="{BB962C8B-B14F-4D97-AF65-F5344CB8AC3E}">
        <p14:creationId xmlns:p14="http://schemas.microsoft.com/office/powerpoint/2010/main" val="3621278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226368" y="120770"/>
            <a:ext cx="10338779" cy="7141616"/>
          </a:xfrm>
          <a:prstGeom prst="rect">
            <a:avLst/>
          </a:prstGeom>
        </p:spPr>
      </p:pic>
    </p:spTree>
    <p:extLst>
      <p:ext uri="{BB962C8B-B14F-4D97-AF65-F5344CB8AC3E}">
        <p14:creationId xmlns:p14="http://schemas.microsoft.com/office/powerpoint/2010/main" val="349148326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Crop-MSD</Template>
  <TotalTime>1991</TotalTime>
  <Words>171</Words>
  <Application>Microsoft Office PowerPoint</Application>
  <PresentationFormat>Widescreen</PresentationFormat>
  <Paragraphs>17</Paragraphs>
  <Slides>12</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vt:i4>
      </vt:variant>
    </vt:vector>
  </HeadingPairs>
  <TitlesOfParts>
    <vt:vector size="14" baseType="lpstr">
      <vt:lpstr>Franklin Gothic Book</vt:lpstr>
      <vt:lpstr>Crop</vt:lpstr>
      <vt:lpstr>WARM-UP:  Determine the equation of the line that passes through the points (3,15) and (8,35)</vt:lpstr>
      <vt:lpstr>Why should I care about finding the equation of a line given two points?</vt:lpstr>
      <vt:lpstr>Global Awareness Using Linear Models to investigate the world</vt:lpstr>
      <vt:lpstr>PowerPoint Presentation</vt:lpstr>
      <vt:lpstr> </vt:lpstr>
      <vt:lpstr>              The Syrian Refugee Crisis https://www.youtube.com/watch?v=v13kTeAHY4c​  Where in the world is Syria?                              Why are so many people leaving? Where are they going?                                     How does this impact Turkey…..and us? How does math help us understand this problem?                                                                            What can we do to help?</vt:lpstr>
      <vt:lpstr>PowerPoint Presentation</vt:lpstr>
      <vt:lpstr>How does math help us understand the problem?  http://www.unhcr.org/en-us/figures-at-a-glance.html  How might the numbers help Turkey make future decisions?  </vt:lpstr>
      <vt:lpstr>PowerPoint Presentation</vt:lpstr>
      <vt:lpstr>What is the US doing to help?</vt:lpstr>
      <vt:lpstr>Does this global crisis really affect people in Seattle?</vt:lpstr>
      <vt:lpstr>What can you do to help?</vt:lpstr>
    </vt:vector>
  </TitlesOfParts>
  <Company>Mukilteo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Justice Using Linear Models to investigate the Syrian Refugee Crisis</dc:title>
  <dc:creator>Marquardt Rhonda K.</dc:creator>
  <cp:lastModifiedBy>eric marquardt</cp:lastModifiedBy>
  <cp:revision>24</cp:revision>
  <dcterms:created xsi:type="dcterms:W3CDTF">2017-10-29T16:35:12Z</dcterms:created>
  <dcterms:modified xsi:type="dcterms:W3CDTF">2018-10-21T03:13:31Z</dcterms:modified>
</cp:coreProperties>
</file>